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3" r:id="rId5"/>
    <p:sldId id="260" r:id="rId6"/>
    <p:sldId id="262" r:id="rId7"/>
    <p:sldId id="264" r:id="rId8"/>
    <p:sldId id="265" r:id="rId9"/>
    <p:sldId id="275" r:id="rId10"/>
    <p:sldId id="276" r:id="rId11"/>
    <p:sldId id="277" r:id="rId12"/>
    <p:sldId id="278" r:id="rId13"/>
    <p:sldId id="279" r:id="rId14"/>
    <p:sldId id="280" r:id="rId15"/>
    <p:sldId id="266" r:id="rId16"/>
    <p:sldId id="267" r:id="rId17"/>
    <p:sldId id="268" r:id="rId18"/>
    <p:sldId id="269" r:id="rId19"/>
    <p:sldId id="270" r:id="rId20"/>
    <p:sldId id="274" r:id="rId21"/>
    <p:sldId id="271" r:id="rId22"/>
    <p:sldId id="281" r:id="rId23"/>
    <p:sldId id="285" r:id="rId24"/>
    <p:sldId id="286" r:id="rId25"/>
    <p:sldId id="282" r:id="rId26"/>
    <p:sldId id="283" r:id="rId27"/>
    <p:sldId id="284" r:id="rId28"/>
    <p:sldId id="272" r:id="rId29"/>
    <p:sldId id="273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47659-6F00-4740-AC26-D7036325745D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5C3D8-6C03-424E-B34D-4C9B8049E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014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5C3D8-6C03-424E-B34D-4C9B8049E8F3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36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E804-4BA9-C4EA-C7EF-5C21073C2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D2609-C091-3CC2-D788-EF01D994B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AAD20-06A9-E1EE-23CC-14D7D3D3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BD2A-596C-F1CB-0913-0AD836BD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B4321-369B-626D-B853-877F5946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93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147C-F4C3-2C06-B36B-F867623B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FDE77-4325-39F0-B977-F49269AC7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CCBE-019C-2280-C7E1-6E7D3FBE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A5D66-0455-5BAC-446B-BD543387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88397-C21B-35A7-8A37-E261A8A8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3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A94EB-1940-9BC6-1EBA-24E7BF573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6B9C9-D639-EE82-3648-E98879248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81977-2542-5716-A5C3-53F9DA260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B3BB0-9AEC-BFEB-6AD8-D57A116F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33D53-A0E1-47B3-7461-A332CBE1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86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A654-7967-0A22-9266-81752331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B2025-17D9-7781-66BE-5775BF8D0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1FCD7-A61B-124E-C9BF-9F92104F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516E-D2A8-C346-4A32-76598A65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76FB9-A5F8-04CE-DF0B-B7FAE76F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74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D19C-B59A-1E4F-2479-5ED4A7F6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A5899-7242-7CC1-F5AB-D3A39FFC6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16527-6343-3341-B306-12F50ADB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83700-C893-084B-F80B-9EA38A1B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875EA-6040-F8DC-36FC-F89DC209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5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FE04-FA97-65AE-C9DE-D0DBB5AF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A7A31-3323-2F75-B677-4F2FC19D4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6741F-4021-CDD4-1A71-8A40A7B87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E54AD-AE4C-30A3-52DC-0D718F759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CCACA-EC03-542F-4A9E-B9438BE1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37566-A727-A713-234E-1BEAE282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89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BFE7-76D8-FDC4-66D5-C1743D52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2A81-0D7F-1E62-877D-7D9946051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FCBB8-B41A-5F7E-CFE9-29905D7D3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556EE-6268-66B9-A156-BAD473FCA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992519-0F8C-49A3-CD03-2D77740C6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2509A-08BF-A4FD-1212-6B48E4E7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90E14-55E1-A71F-A987-BC6C9528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451D2-3CDA-4FAB-F24E-BFBF4938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66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7595-B360-08E8-3CBC-FD21AF07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E00AF-12E5-E45B-4CAD-67EBA38D3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5126C-7563-7F40-95DC-B4E0FB04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33225-69CB-36DC-9953-5292DFE5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07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3E7AB-C7C4-D0F0-42AD-D3202371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36173-51AF-8C9B-E8FA-463DD42E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E83F1-1C5B-E47F-EC0A-5A33D4C5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75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A553-2DB0-C0EB-286A-DBDF9CC8B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61091-412D-C2DD-AC4D-130DA2010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A0AF5-19D1-D681-33AC-F382C8FD3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A39D-052D-5326-D62E-ABE08C60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665E5-FC12-AF47-05D2-B88555E8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775EE-174E-D68C-E827-02A46A3F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53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8DC5-760A-9D88-B842-5466BEB2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65CA4D-30FD-2D7C-7D17-6044D89665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922C0-9311-47D4-5B24-AF4AD185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218DB-AB3C-B1F5-5AE0-40045EE1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683B8-1F18-8BAA-1865-E7252C42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7A4E0-33AF-9F94-2000-DA5A06F3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98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F7697-7023-9281-4D82-1536292D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3D492-D70F-00A9-9847-F6DF5B53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EA5AB-D5B1-4B5C-2828-D0E228797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4A08F-5CCB-4A55-B6A9-937BB103483E}" type="datetimeFigureOut">
              <a:rPr lang="en-IN" smtClean="0"/>
              <a:t>11-05-2025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CCA39-4BB3-5A1B-2CAD-96C7F19A2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17B33-6C36-A84D-686B-1DF11FF0D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9E611-EA18-4BA6-AC07-035875C94B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7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E03C8-3D0F-8CD4-1BC8-E05366B9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8EBA5-74F3-8C69-7CC6-727ADB48E63F}"/>
              </a:ext>
            </a:extLst>
          </p:cNvPr>
          <p:cNvSpPr txBox="1"/>
          <p:nvPr/>
        </p:nvSpPr>
        <p:spPr>
          <a:xfrm>
            <a:off x="0" y="2163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ENCHANTED LIBRARY</a:t>
            </a:r>
          </a:p>
        </p:txBody>
      </p:sp>
    </p:spTree>
    <p:extLst>
      <p:ext uri="{BB962C8B-B14F-4D97-AF65-F5344CB8AC3E}">
        <p14:creationId xmlns:p14="http://schemas.microsoft.com/office/powerpoint/2010/main" val="144853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0C459-0D33-355B-BDE8-593EFBC7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845574"/>
            <a:ext cx="11248104" cy="590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8787C6-6876-28A2-C97F-9406D50AFC35}"/>
              </a:ext>
            </a:extLst>
          </p:cNvPr>
          <p:cNvSpPr txBox="1"/>
          <p:nvPr/>
        </p:nvSpPr>
        <p:spPr>
          <a:xfrm>
            <a:off x="3156155" y="104446"/>
            <a:ext cx="6695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TABLE : BORROW RECORDS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63174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FAE40-4707-C400-ED12-62B522EC8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59BF6-279D-82E1-9A25-5F1B245F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1052051"/>
            <a:ext cx="11720052" cy="5737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D1C94-84AA-0DCC-B821-4EBD929349F5}"/>
              </a:ext>
            </a:extLst>
          </p:cNvPr>
          <p:cNvSpPr txBox="1"/>
          <p:nvPr/>
        </p:nvSpPr>
        <p:spPr>
          <a:xfrm>
            <a:off x="2910348" y="206477"/>
            <a:ext cx="6371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TABLE : NOTIFICATIONS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5538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4F452-C90B-1E69-4837-B3298184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EFF3A-8DB7-B857-84E5-1FB641AC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8" y="963561"/>
            <a:ext cx="11847871" cy="5749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20B44F-AF63-F42E-0B57-A161DD088E72}"/>
              </a:ext>
            </a:extLst>
          </p:cNvPr>
          <p:cNvSpPr txBox="1"/>
          <p:nvPr/>
        </p:nvSpPr>
        <p:spPr>
          <a:xfrm>
            <a:off x="3043082" y="255675"/>
            <a:ext cx="6017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TABLE : RESERVATIONS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80393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E0A02-572A-6E5C-A19F-D445E6A73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43D11-CBB8-2248-7955-9BEE8DE1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983225"/>
            <a:ext cx="11533239" cy="5722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8CC1C-84CC-041C-A84E-357A0804F594}"/>
              </a:ext>
            </a:extLst>
          </p:cNvPr>
          <p:cNvSpPr txBox="1"/>
          <p:nvPr/>
        </p:nvSpPr>
        <p:spPr>
          <a:xfrm>
            <a:off x="4493342" y="152400"/>
            <a:ext cx="4807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TABLE : RETURNS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182221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88CCC-3A81-0135-0515-7C966724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6" y="963561"/>
            <a:ext cx="11346425" cy="5604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DACF6B-957F-3740-7D6F-A9D6A0C81A02}"/>
              </a:ext>
            </a:extLst>
          </p:cNvPr>
          <p:cNvSpPr txBox="1"/>
          <p:nvPr/>
        </p:nvSpPr>
        <p:spPr>
          <a:xfrm>
            <a:off x="4621162" y="113071"/>
            <a:ext cx="3726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TABLE : USERS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90630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5A39D-87F0-2ECA-C29F-0E11296D1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23C87F-BBB9-AE8F-302C-90DD92514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19" y="192078"/>
            <a:ext cx="11336162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🏗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1. Creational Patterns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Factory Pattern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create user objects dynamically based on login role.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create_user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(role,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user_data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if role == "admin":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return Admin(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user_data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elif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role == "librarian“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return Librarian(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user_data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elif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role == "scholar":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return Scholar(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user_data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else: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return Guest(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user_data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abstracts the object creation logic away from the main flow.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40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FEE83-06B5-A80D-BC3D-625AA046D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5913AB9-7BC1-E182-EE34-50B262A2D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65" y="475567"/>
            <a:ext cx="9828973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Singleton Pattern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 maintain a single database connection pool or central notification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class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DBConnection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_instance = None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def __new__(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._instance is None: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._instance = super().__new__(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# setup DB connection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return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._instance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09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687F12-777D-AB0D-E81E-4492C0C84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91" y="285028"/>
            <a:ext cx="10334817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🧱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Structural Patterns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Facade Pattern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Simplifies complex UI interactions behind a single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Instead of calling separate methods for book lookup, availability, role check,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update —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borrow_action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handles it all internally and exposes a clean method to the GUI.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82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D40F-9149-762A-C2E7-A6CBA7B1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1C0D42-65A9-0553-1482-CB452B8AB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70" y="89624"/>
            <a:ext cx="11448968" cy="667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</a:t>
            </a:r>
            <a:r>
              <a:rPr kumimoji="0" lang="en-US" altLang="en-US" sz="3000" b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3. Behavioral Patterns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Observer Pattern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the 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notification system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users are notified when actions like borrow, reserve, return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happen.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class 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NotificationManager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def notify(self, user, message):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# Insert into notifications table </a:t>
            </a: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Strategy Pattern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</a:t>
            </a: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 fine calculation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varies based on role (e.g., guests might have stricter fines).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class 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FineCalculator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def __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init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__(self, strategy):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self.strategy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= strategy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def calculate(self, 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days_late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return 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self.strategy.calculate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days_late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</a:t>
            </a:r>
            <a:endParaRPr kumimoji="0" lang="en-US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6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79E1-7F49-6A30-E177-CAEE2A883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B40798-DC10-AC9F-1560-24C8A4BF1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39" y="431413"/>
            <a:ext cx="518282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role-specific strategies: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class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GuestFineStrategy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def calculate(self, days):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return days * 10 class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ScholarFineStrategy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def calculate(self, days): return days * 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52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672398-FE83-DB54-6FCA-2857C96DA779}"/>
              </a:ext>
            </a:extLst>
          </p:cNvPr>
          <p:cNvSpPr txBox="1"/>
          <p:nvPr/>
        </p:nvSpPr>
        <p:spPr>
          <a:xfrm>
            <a:off x="314631" y="294967"/>
            <a:ext cx="1155290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u="sng" dirty="0"/>
              <a:t>MEMBERS OF PROJECT:</a:t>
            </a:r>
          </a:p>
          <a:p>
            <a:endParaRPr lang="en-IN" dirty="0"/>
          </a:p>
          <a:p>
            <a:r>
              <a:rPr lang="en-IN" sz="2400" dirty="0"/>
              <a:t>KASHISH SOARTHIYA (LEADER) : HANDLED FRONTEND</a:t>
            </a:r>
          </a:p>
          <a:p>
            <a:r>
              <a:rPr lang="en-IN" sz="2400" dirty="0"/>
              <a:t>HONEY PATEL : HANDLED BACKEND</a:t>
            </a:r>
          </a:p>
          <a:p>
            <a:r>
              <a:rPr lang="en-IN" sz="2400" dirty="0"/>
              <a:t>BHUMI VYAS : HANDLED BACKEND </a:t>
            </a:r>
          </a:p>
          <a:p>
            <a:r>
              <a:rPr lang="en-IN" sz="2400" dirty="0"/>
              <a:t>SHENAL PARMAR : HANDLED DATABASE</a:t>
            </a:r>
          </a:p>
          <a:p>
            <a:endParaRPr lang="en-IN" dirty="0"/>
          </a:p>
          <a:p>
            <a:r>
              <a:rPr lang="en-IN" sz="3000" b="1" u="sng" dirty="0"/>
              <a:t>CHOSEN PROGRAMMING LANGUAGES :</a:t>
            </a:r>
          </a:p>
          <a:p>
            <a:endParaRPr lang="en-IN" dirty="0"/>
          </a:p>
          <a:p>
            <a:r>
              <a:rPr lang="en-IN" sz="2400" dirty="0"/>
              <a:t>BACKEND : PYTHON</a:t>
            </a:r>
          </a:p>
          <a:p>
            <a:r>
              <a:rPr lang="en-IN" sz="2400" dirty="0"/>
              <a:t>FRONTEND : CUSTOM TKINTER (PYTHON’S FRAMEWORK)</a:t>
            </a:r>
          </a:p>
          <a:p>
            <a:r>
              <a:rPr lang="en-IN" sz="2400" dirty="0"/>
              <a:t>DATABASE : MYSQL</a:t>
            </a:r>
          </a:p>
          <a:p>
            <a:endParaRPr lang="en-IN" sz="2400" dirty="0"/>
          </a:p>
          <a:p>
            <a:r>
              <a:rPr lang="en-IN" sz="3200" b="1" u="sng" dirty="0"/>
              <a:t>INSTRUCTOR : PROFESSOR SOURISH DAS GUPTA</a:t>
            </a:r>
          </a:p>
        </p:txBody>
      </p:sp>
    </p:spTree>
    <p:extLst>
      <p:ext uri="{BB962C8B-B14F-4D97-AF65-F5344CB8AC3E}">
        <p14:creationId xmlns:p14="http://schemas.microsoft.com/office/powerpoint/2010/main" val="152050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455DC-A258-073F-38CD-D1E316A6E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35B75A-6C1A-4E16-89B7-4A965FCE7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8" y="105013"/>
            <a:ext cx="12107802" cy="664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Core Features Implemented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🔐 Role-Based Access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(Admin, Scholar, Librarian, Guest) have different permissions.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example: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Guests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only borrow general books.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Librarians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full access to manage all books.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Scholars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access both rare and general books.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📚 Book Management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 include: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Reserve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Borrow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fine tracking.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updates to book status in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📦 Secure Transaction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actions like borrowing or returning books are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recorded with timestamps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borrow_records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table.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📆 Fine Calculation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 return fines are automatically calculated based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days overdue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role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Strategy Pattern for flexibility in fine rules.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57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F7243-AE06-B9A0-8072-0F3604ACE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99" y="847878"/>
            <a:ext cx="11425628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🎁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Bonus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🔴 Real-Time Alerts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Instant feedback through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messagebox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the notification panel.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 history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“Borrowed Book: X” or “Returned Book: Y”.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📈 Smart Recommendations </a:t>
            </a:r>
            <a:endParaRPr lang="en-US" altLang="en-US" sz="24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 on borrowing history (e.g., recommends books from the same genre or author).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📋 Admin Analytics Panel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 show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books borrowed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overdue stats, or user activity logs.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183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71E32-E5AF-939A-C0C1-53D7A9EA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7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D685-0DFD-D242-4E50-44347C335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0A848-3624-4DE9-9EB6-70388518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6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9FE51-9223-5EEA-D03A-208AC794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33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0CE92-1173-FF60-329A-82111BB6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12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95196-B35F-1461-7D52-66739BFF2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C40C5-EB8A-F182-6DE2-2152240D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32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D471-4116-0A51-C365-32F7BDAC9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4E944-96A1-F6B7-0E87-2C7344C0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49A7C-BED7-EE51-37F0-D39549CB7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181C477-5F4A-DC51-A7F2-15B6BBC3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01" y="0"/>
            <a:ext cx="11880997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⚙️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Technical &amp; Team Challenges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🔧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 Integration Errors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Initial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CustomTkinter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elements had click/update issues; required multiple debugging cycles.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🧱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Sync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Ensuring MySQL fields (e.g.,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book_title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vs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title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matched backend queries exactly.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🧪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 Fine Logic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Balancing fine calculation across roles and ensuring return records update properly.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👥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Coordination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Aligning individual contributions into a single, clean working version took frequent syncing.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B9CE7A2-CB86-37FF-4097-8A1A3CF77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70" y="3035912"/>
            <a:ext cx="11678855" cy="370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📚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We Learned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OOP Concepts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Applied real-world abstraction, polymorphism, and inheritance in Python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Patterns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Understood practical use of Observer, Strategy, Facade in a live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🛠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Gained strong hands-on experience with: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CustomTkinter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GUI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MySQL / phpMyAdmin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backend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&amp; version control during collaboration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🤝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Teamwork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Learned how to divide roles, troubleshoot merge conflicts, and maintain consistency across modules.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3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B03E-DA91-27E8-0DC5-D2481CE1B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129FDA-F57C-B597-3F96-7CB756A95790}"/>
              </a:ext>
            </a:extLst>
          </p:cNvPr>
          <p:cNvSpPr txBox="1"/>
          <p:nvPr/>
        </p:nvSpPr>
        <p:spPr>
          <a:xfrm>
            <a:off x="384859" y="322006"/>
            <a:ext cx="1061109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2800" b="1" dirty="0"/>
              <a:t>🚀</a:t>
            </a:r>
            <a:r>
              <a:rPr lang="en-IN" sz="2800" b="1" u="sng" dirty="0"/>
              <a:t> Future Improvements</a:t>
            </a:r>
          </a:p>
          <a:p>
            <a:r>
              <a:rPr lang="en-IN" sz="2400" dirty="0"/>
              <a:t>🔑 </a:t>
            </a:r>
            <a:r>
              <a:rPr lang="en-IN" sz="2400" b="1" dirty="0"/>
              <a:t>Real-Time User Login System</a:t>
            </a:r>
            <a:r>
              <a:rPr lang="en-IN" sz="24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Add secure registration and encrypted authentication.</a:t>
            </a:r>
          </a:p>
          <a:p>
            <a:endParaRPr lang="en-IN" sz="2200" dirty="0"/>
          </a:p>
          <a:p>
            <a:r>
              <a:rPr lang="en-IN" sz="2400" dirty="0"/>
              <a:t>📊 </a:t>
            </a:r>
            <a:r>
              <a:rPr lang="en-IN" sz="2400" b="1" dirty="0"/>
              <a:t>Analytics Dashboard for Admin</a:t>
            </a:r>
            <a:r>
              <a:rPr lang="en-IN" sz="24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Track usage stats, overdue trends, book demand, etc.</a:t>
            </a:r>
          </a:p>
          <a:p>
            <a:endParaRPr lang="en-IN" sz="2200" dirty="0"/>
          </a:p>
          <a:p>
            <a:r>
              <a:rPr lang="en-IN" sz="2400" dirty="0"/>
              <a:t>📱 </a:t>
            </a:r>
            <a:r>
              <a:rPr lang="en-IN" sz="2400" b="1" dirty="0"/>
              <a:t>Mobile Responsiveness</a:t>
            </a:r>
            <a:r>
              <a:rPr lang="en-IN" sz="24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Convert to a responsive web app using Flask or Django + React.</a:t>
            </a:r>
          </a:p>
          <a:p>
            <a:endParaRPr lang="en-IN" sz="2200" dirty="0"/>
          </a:p>
          <a:p>
            <a:r>
              <a:rPr lang="en-IN" sz="2400" dirty="0"/>
              <a:t>📚 </a:t>
            </a:r>
            <a:r>
              <a:rPr lang="en-IN" sz="2400" b="1" dirty="0"/>
              <a:t>Recommendation Engine</a:t>
            </a:r>
            <a:r>
              <a:rPr lang="en-IN" sz="2400" dirty="0"/>
              <a:t>: </a:t>
            </a:r>
          </a:p>
          <a:p>
            <a:r>
              <a:rPr lang="en-IN" sz="2200" dirty="0"/>
              <a:t>Use borrowing history and ML to offer smarter book suggestions.</a:t>
            </a:r>
          </a:p>
        </p:txBody>
      </p:sp>
    </p:spTree>
    <p:extLst>
      <p:ext uri="{BB962C8B-B14F-4D97-AF65-F5344CB8AC3E}">
        <p14:creationId xmlns:p14="http://schemas.microsoft.com/office/powerpoint/2010/main" val="211401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6A8DE9-3104-87EE-A893-C9225A9E7A52}"/>
              </a:ext>
            </a:extLst>
          </p:cNvPr>
          <p:cNvSpPr txBox="1"/>
          <p:nvPr/>
        </p:nvSpPr>
        <p:spPr>
          <a:xfrm>
            <a:off x="294968" y="192515"/>
            <a:ext cx="11592232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/>
              <a:t>🏰</a:t>
            </a:r>
            <a:r>
              <a:rPr lang="en-US" sz="3200" b="1" u="sng" dirty="0"/>
              <a:t> Project Theme Overview – The Enchanted Library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000" dirty="0"/>
              <a:t>The Enchanted Library is set in a magical realm where knowledge is power, and ancient tomes possess secrets from centuries past. This library is not just a place to borrow books—it's a hub of wisdom, history, and mystical resources. Scholars, librarians, and guardians must work together to protect, restore, and manage the collection of rare, ancient, and restricted books.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To maintain the delicate balance of access and security:</a:t>
            </a:r>
          </a:p>
          <a:p>
            <a:pPr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Only certain roles (like scholars or librarians) can borrow or reserve sensitive materials like Ancient Scripts or Rare Books.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Guests can explore general books, but cannot access the deeper magical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Fine calculations and restoration needs are handled magically and securely to ensure the system is just and fair.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This project simulates real-world library challenges (like book availability, role-based access, overdue fines, etc.) in a fantasy-like narrative environment, blending technology with imagination to create a secure, intelligent, and user-friendly book management system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182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BD550-7DEB-C67F-65D3-4EA9775C735E}"/>
              </a:ext>
            </a:extLst>
          </p:cNvPr>
          <p:cNvSpPr txBox="1"/>
          <p:nvPr/>
        </p:nvSpPr>
        <p:spPr>
          <a:xfrm>
            <a:off x="1592826" y="2295832"/>
            <a:ext cx="94389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THANK YOU!!!!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410135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2E597-0E60-7858-772B-3FC1900C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FB948-C054-78B4-0E89-8D705B21254A}"/>
              </a:ext>
            </a:extLst>
          </p:cNvPr>
          <p:cNvSpPr txBox="1"/>
          <p:nvPr/>
        </p:nvSpPr>
        <p:spPr>
          <a:xfrm>
            <a:off x="373626" y="338304"/>
            <a:ext cx="1142508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b="1" dirty="0"/>
              <a:t>⚠️</a:t>
            </a:r>
            <a:r>
              <a:rPr lang="en-US" sz="3200" b="1" u="sng" dirty="0"/>
              <a:t> Key Issues in the Existing System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Manual Book Management</a:t>
            </a:r>
            <a:br>
              <a:rPr lang="en-US" dirty="0"/>
            </a:br>
            <a:r>
              <a:rPr lang="en-US" sz="2000" dirty="0"/>
              <a:t>Tracking book availability, condition, and borrowing history manually leads to errors and inefficiency.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No Role-Based Access</a:t>
            </a:r>
            <a:br>
              <a:rPr lang="en-US" dirty="0"/>
            </a:br>
            <a:r>
              <a:rPr lang="en-US" sz="2000" dirty="0"/>
              <a:t>All users have equal access, which risks exposure to rare or restricted materials that should be limited to scholars or staff.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No Real-Time Updates</a:t>
            </a:r>
            <a:br>
              <a:rPr lang="en-US" dirty="0"/>
            </a:br>
            <a:r>
              <a:rPr lang="en-US" sz="2000" dirty="0"/>
              <a:t>Delays in updating book status (borrowed, returned, reserved) cause confusion and double bookings.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Fine Calculation Challenges</a:t>
            </a:r>
            <a:br>
              <a:rPr lang="en-US" dirty="0"/>
            </a:br>
            <a:r>
              <a:rPr lang="en-US" sz="2000" dirty="0"/>
              <a:t>Manual fine tracking is inconsistent and lacks proper documentation of due dates or late returns.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Lack of Notifications</a:t>
            </a:r>
            <a:br>
              <a:rPr lang="en-US" dirty="0"/>
            </a:br>
            <a:r>
              <a:rPr lang="en-US" sz="2000" dirty="0"/>
              <a:t>Users are not informed about due dates, return reminders, or system updates, reducing user engagement and compliance.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sz="2400" b="1" dirty="0"/>
              <a:t>Security &amp; Data Integrity Risks</a:t>
            </a:r>
            <a:br>
              <a:rPr lang="en-US" dirty="0"/>
            </a:br>
            <a:r>
              <a:rPr lang="en-US" sz="2000" dirty="0"/>
              <a:t>Without a proper database and authentication system, data loss or unauthorized access is a serious concern.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sz="2400" b="1" dirty="0"/>
              <a:t>No Digital Reservation System</a:t>
            </a:r>
            <a:br>
              <a:rPr lang="en-US" dirty="0"/>
            </a:br>
            <a:r>
              <a:rPr lang="en-US" sz="2000" dirty="0"/>
              <a:t>Users cannot reserve books in advance or check availability from remote locations.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6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124B88-8B3A-8A93-1605-E1847E6CA886}"/>
              </a:ext>
            </a:extLst>
          </p:cNvPr>
          <p:cNvSpPr txBox="1"/>
          <p:nvPr/>
        </p:nvSpPr>
        <p:spPr>
          <a:xfrm>
            <a:off x="344129" y="120402"/>
            <a:ext cx="11503741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000" b="1" dirty="0"/>
              <a:t>🎯</a:t>
            </a:r>
            <a:r>
              <a:rPr lang="en-US" sz="3000" b="1" u="sng" dirty="0"/>
              <a:t> Objectives of the Redesigned Enchanted Library System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Digitize Book Management</a:t>
            </a:r>
            <a:br>
              <a:rPr lang="en-US" sz="2000" dirty="0"/>
            </a:br>
            <a:r>
              <a:rPr lang="en-US" sz="2000" dirty="0"/>
              <a:t>Automate the process of adding, tracking, reserving, borrowing, and returning books using a secure database.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Implement Role-Based Access Control</a:t>
            </a:r>
            <a:br>
              <a:rPr lang="en-US" sz="2000" dirty="0"/>
            </a:br>
            <a:r>
              <a:rPr lang="en-US" sz="2000" dirty="0"/>
              <a:t>Define and restrict actions based on user roles (Admin, Librarian, Scholar, Guest) to ensure appropriate access.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Enable Real-Time Updates</a:t>
            </a:r>
            <a:br>
              <a:rPr lang="en-US" sz="2000" dirty="0"/>
            </a:br>
            <a:r>
              <a:rPr lang="en-US" sz="2000" dirty="0"/>
              <a:t>Reflect book status changes (Available, Reserved, Borrowed, </a:t>
            </a:r>
            <a:r>
              <a:rPr lang="en-US" sz="2000" dirty="0" err="1"/>
              <a:t>RestorationNeeded</a:t>
            </a:r>
            <a:r>
              <a:rPr lang="en-US" sz="2000" dirty="0"/>
              <a:t>) instantly within the system.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Automate Fine Calculation</a:t>
            </a:r>
            <a:br>
              <a:rPr lang="en-US" sz="2000" dirty="0"/>
            </a:br>
            <a:r>
              <a:rPr lang="en-US" sz="2000" dirty="0"/>
              <a:t>Introduce dynamic fine computation based on user roles and return delays, improving fairness and accuracy.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Provide Smart Notifications</a:t>
            </a:r>
            <a:br>
              <a:rPr lang="en-US" sz="2000" dirty="0"/>
            </a:br>
            <a:r>
              <a:rPr lang="en-US" sz="2000" dirty="0"/>
              <a:t>Alert users about reservations, due dates, returns, and fines through a built-in notification center.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Ensure System Security &amp; Reliability</a:t>
            </a:r>
            <a:br>
              <a:rPr lang="en-US" sz="2000" dirty="0"/>
            </a:br>
            <a:r>
              <a:rPr lang="en-US" sz="2000" dirty="0"/>
              <a:t>Use authentication, data validation, and a structured MySQL database to maintain data integrity and security.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Enhance User Experience with GUI</a:t>
            </a:r>
            <a:br>
              <a:rPr lang="en-US" sz="2000" dirty="0"/>
            </a:br>
            <a:r>
              <a:rPr lang="en-US" sz="2000" dirty="0"/>
              <a:t>Design a user-friendly Custom </a:t>
            </a:r>
            <a:r>
              <a:rPr lang="en-US" sz="2000" dirty="0" err="1"/>
              <a:t>Tkinter</a:t>
            </a:r>
            <a:r>
              <a:rPr lang="en-US" sz="2000" dirty="0"/>
              <a:t>-based interface for seamless interaction and navigation.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Support Book Type Restrictions</a:t>
            </a:r>
            <a:br>
              <a:rPr lang="en-US" sz="2000" dirty="0"/>
            </a:br>
            <a:r>
              <a:rPr lang="en-US" sz="2000" dirty="0"/>
              <a:t>Prevent certain users (e.g., guests) from accessing rare or ancient books based on defined book types.</a:t>
            </a:r>
          </a:p>
        </p:txBody>
      </p:sp>
    </p:spTree>
    <p:extLst>
      <p:ext uri="{BB962C8B-B14F-4D97-AF65-F5344CB8AC3E}">
        <p14:creationId xmlns:p14="http://schemas.microsoft.com/office/powerpoint/2010/main" val="17532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688FE-3602-5384-4132-AB3DADD9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B80AC6-8CE6-FC9D-C25F-044418B98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72" y="130009"/>
            <a:ext cx="11533238" cy="615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📦 </a:t>
            </a:r>
            <a:r>
              <a:rPr kumimoji="0" lang="en-US" altLang="en-US" sz="3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Classes and Relationships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LoginPage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user login input and validation.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successful login → initializes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LibraryDashboard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🔁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One-to-One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LibraryDashboard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(only one dashboard per login).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Lib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raryDashboard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 hub after login, displays: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 view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Reserve, Borrow, Return actions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Notifications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Role-based functionality (admin, scholar, librarian, guest).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🚪 Interacts with all feature modules (borrow, reserve, return, notifications).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FineCalculator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return_book_action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3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EA322-23B2-52A0-D851-DEC7D8E9D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303" y="15875"/>
            <a:ext cx="10028903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Calculates fines based 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 (admin/scholar/librarian/guest)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Delay in days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🔁 Called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during return.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FineSummary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Generates a summary dialog after fine calculation.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Summarizes: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 name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 date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 date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Days late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Fine amount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AA2CB-537F-F5F0-8B59-2CDCC8A2A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9805E-484A-241A-69DE-79D2AC81C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303" y="4647912"/>
            <a:ext cx="1183529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Relationships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LoginPage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launches 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LibraryDashboard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LibraryDashboard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uses 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FineCalculator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FineSummary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LibraryDashboard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↔ interacts with MySQL (users, books,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borrow_records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reservations, notifications tables)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97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82687-7D1D-F2D4-DCF6-93896B92B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3F57D02-E04C-11BD-5267-737F639F2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12" y="188313"/>
            <a:ext cx="1134797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OOP CONCEPTS USED IN ENCHANTED LIBRARY</a:t>
            </a: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Encapsulation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class (like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Book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BorrowRecord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contains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private or protected attributes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 and updates to data (like book status or user roles) are controlled via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preventing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unauthorized or accidental changes.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Methods like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borrow_action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return_book_action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manage state changes securely.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5DBB4FE-42EF-4124-CFBA-FD8E39DEF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12" y="2123702"/>
            <a:ext cx="1208696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Inheritance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 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can have subclasses like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Admin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Librarian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Scholar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Guest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functionality (like login or notification access) is inherited, while specific privileges (e.g.,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rare books) are extended in subclasses.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50AA613-9C32-CAB8-F754-D30513E86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12" y="3429000"/>
            <a:ext cx="1191864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Polymorphism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Methods like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borrow()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return()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may behave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differently depending on the user role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Guest vs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Librarian).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behavior allows reusing method names while customizing outcomes—like borrowing limits 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allowed book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DA214A7A-C3AC-93FF-C7DD-2BD55F2E0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12" y="5060216"/>
            <a:ext cx="1145826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Abstraction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 buttons and event handlers call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abstracted logic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borrow_action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hiding complex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operations.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interact with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while details like SQL queries and validations are handled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behind the scenes.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32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6454D-754B-BBA1-AF7C-0B6B1769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7" y="1188259"/>
            <a:ext cx="10920406" cy="4953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FDB40-1FC0-E0E0-5A07-C94D6E9421B9}"/>
              </a:ext>
            </a:extLst>
          </p:cNvPr>
          <p:cNvSpPr txBox="1"/>
          <p:nvPr/>
        </p:nvSpPr>
        <p:spPr>
          <a:xfrm>
            <a:off x="3718890" y="158021"/>
            <a:ext cx="521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TABLE : BOOKS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3120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1781</Words>
  <Application>Microsoft Office PowerPoint</Application>
  <PresentationFormat>Widescreen</PresentationFormat>
  <Paragraphs>223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Kashish Sorathiya</dc:creator>
  <cp:lastModifiedBy>Kashish Sorathiya</cp:lastModifiedBy>
  <cp:revision>3</cp:revision>
  <dcterms:created xsi:type="dcterms:W3CDTF">2025-05-09T17:01:14Z</dcterms:created>
  <dcterms:modified xsi:type="dcterms:W3CDTF">2025-05-10T22:36:25Z</dcterms:modified>
</cp:coreProperties>
</file>